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9"/>
  </p:notesMasterIdLst>
  <p:sldIdLst>
    <p:sldId id="326" r:id="rId2"/>
    <p:sldId id="328" r:id="rId3"/>
    <p:sldId id="337" r:id="rId4"/>
    <p:sldId id="362" r:id="rId5"/>
    <p:sldId id="365" r:id="rId6"/>
    <p:sldId id="340" r:id="rId7"/>
    <p:sldId id="338" r:id="rId8"/>
    <p:sldId id="363" r:id="rId9"/>
    <p:sldId id="358" r:id="rId10"/>
    <p:sldId id="364" r:id="rId11"/>
    <p:sldId id="341" r:id="rId12"/>
    <p:sldId id="342" r:id="rId13"/>
    <p:sldId id="343" r:id="rId14"/>
    <p:sldId id="344" r:id="rId15"/>
    <p:sldId id="345" r:id="rId16"/>
    <p:sldId id="356" r:id="rId17"/>
    <p:sldId id="393" r:id="rId18"/>
    <p:sldId id="346" r:id="rId19"/>
    <p:sldId id="348" r:id="rId20"/>
    <p:sldId id="359" r:id="rId21"/>
    <p:sldId id="386" r:id="rId22"/>
    <p:sldId id="360" r:id="rId23"/>
    <p:sldId id="361" r:id="rId24"/>
    <p:sldId id="349" r:id="rId25"/>
    <p:sldId id="350" r:id="rId26"/>
    <p:sldId id="351" r:id="rId27"/>
    <p:sldId id="352" r:id="rId28"/>
    <p:sldId id="399" r:id="rId29"/>
    <p:sldId id="400" r:id="rId30"/>
    <p:sldId id="401" r:id="rId31"/>
    <p:sldId id="402" r:id="rId32"/>
    <p:sldId id="395" r:id="rId33"/>
    <p:sldId id="396" r:id="rId34"/>
    <p:sldId id="394" r:id="rId35"/>
    <p:sldId id="366" r:id="rId36"/>
    <p:sldId id="368" r:id="rId37"/>
    <p:sldId id="380" r:id="rId38"/>
    <p:sldId id="398" r:id="rId39"/>
    <p:sldId id="367" r:id="rId40"/>
    <p:sldId id="372" r:id="rId41"/>
    <p:sldId id="369" r:id="rId42"/>
    <p:sldId id="370" r:id="rId43"/>
    <p:sldId id="375" r:id="rId44"/>
    <p:sldId id="376" r:id="rId45"/>
    <p:sldId id="377" r:id="rId46"/>
    <p:sldId id="384" r:id="rId47"/>
    <p:sldId id="381" r:id="rId48"/>
    <p:sldId id="383" r:id="rId49"/>
    <p:sldId id="382" r:id="rId50"/>
    <p:sldId id="387" r:id="rId51"/>
    <p:sldId id="388" r:id="rId52"/>
    <p:sldId id="389" r:id="rId53"/>
    <p:sldId id="403" r:id="rId54"/>
    <p:sldId id="404" r:id="rId55"/>
    <p:sldId id="390" r:id="rId56"/>
    <p:sldId id="391" r:id="rId57"/>
    <p:sldId id="392" r:id="rId5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8887" autoAdjust="0"/>
  </p:normalViewPr>
  <p:slideViewPr>
    <p:cSldViewPr>
      <p:cViewPr varScale="1">
        <p:scale>
          <a:sx n="116" d="100"/>
          <a:sy n="116" d="100"/>
        </p:scale>
        <p:origin x="-1476" y="-108"/>
      </p:cViewPr>
      <p:guideLst>
        <p:guide orient="horz" pos="1888"/>
        <p:guide pos="248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366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BE92E-5789-442B-B0F5-96337F0486FF}" type="datetimeFigureOut">
              <a:rPr lang="ko-KR" altLang="en-US" smtClean="0"/>
              <a:pPr/>
              <a:t>2014-03-31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4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auto">
          <a:xfrm>
            <a:off x="0" y="0"/>
            <a:ext cx="9906000" cy="5667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542925"/>
            <a:ext cx="9906000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0" y="577850"/>
            <a:ext cx="9601200" cy="2127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4864" tIns="0" rIns="0" bIns="0" anchor="ctr">
            <a:spAutoFit/>
          </a:bodyPr>
          <a:lstStyle/>
          <a:p>
            <a:pPr>
              <a:tabLst>
                <a:tab pos="311150" algn="l"/>
              </a:tabLst>
              <a:defRPr/>
            </a:pPr>
            <a:r>
              <a:rPr lang="ko-KR" altLang="en-GB" sz="1200" b="1" dirty="0">
                <a:solidFill>
                  <a:srgbClr val="FFFFFF"/>
                </a:solidFill>
                <a:latin typeface="Arial" pitchFamily="34" charset="0"/>
                <a:ea typeface="돋움체" pitchFamily="49" charset="-127"/>
              </a:rPr>
              <a:t>	</a:t>
            </a:r>
          </a:p>
        </p:txBody>
      </p:sp>
      <p:sp>
        <p:nvSpPr>
          <p:cNvPr id="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  <a:cs typeface="+mj-cs"/>
              </a:rPr>
              <a:t>                  </a:t>
            </a:r>
          </a:p>
          <a:p>
            <a:pPr marL="0" lvl="1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2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3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4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 </a:t>
            </a:r>
          </a:p>
        </p:txBody>
      </p:sp>
      <p:pic>
        <p:nvPicPr>
          <p:cNvPr id="7" name="Picture 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6130019"/>
            <a:ext cx="1079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493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  <a:cs typeface="+mj-cs"/>
              </a:rPr>
              <a:t>                  </a:t>
            </a:r>
          </a:p>
          <a:p>
            <a:pPr marL="0" lvl="1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2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3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0" lvl="4" eaLnBrk="0" hangingPunct="0">
              <a:defRPr/>
            </a:pPr>
            <a:r>
              <a:rPr lang="ko-KR" altLang="en-GB" sz="1600" b="1" kern="0" dirty="0">
                <a:latin typeface="맑은 고딕" pitchFamily="50" charset="-127"/>
                <a:ea typeface="맑은 고딕" pitchFamily="50" charset="-127"/>
              </a:rPr>
              <a:t>      </a:t>
            </a:r>
          </a:p>
        </p:txBody>
      </p:sp>
      <p:pic>
        <p:nvPicPr>
          <p:cNvPr id="7" name="Picture 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6130019"/>
            <a:ext cx="1079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76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 userDrawn="1"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5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6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7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784725" y="6524625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defRPr/>
            </a:pPr>
            <a:fld id="{CD24781A-AA24-42D8-B98E-B12B5B59F783}" type="slidenum">
              <a:rPr kumimoji="0" lang="ko-KR" altLang="en-GB" sz="1000">
                <a:latin typeface="+mn-ea"/>
                <a:ea typeface="+mn-ea"/>
              </a:rPr>
              <a:pPr eaLnBrk="0" fontAlgn="auto" hangingPunct="0">
                <a:spcAft>
                  <a:spcPts val="0"/>
                </a:spcAft>
                <a:defRPr/>
              </a:pPr>
              <a:t>‹#›</a:t>
            </a:fld>
            <a:endParaRPr kumimoji="0" lang="en-GB" altLang="ko-KR" sz="100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 userDrawn="1"/>
        </p:nvSpPr>
        <p:spPr bwMode="auto">
          <a:xfrm>
            <a:off x="238125" y="285728"/>
            <a:ext cx="571471" cy="563585"/>
          </a:xfrm>
          <a:prstGeom prst="rect">
            <a:avLst/>
          </a:prstGeom>
          <a:solidFill>
            <a:srgbClr val="185196"/>
          </a:solidFill>
          <a:ln w="2857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881063" y="542925"/>
            <a:ext cx="9024937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5" name="Rectangle 21"/>
          <p:cNvSpPr>
            <a:spLocks noGrp="1" noChangeArrowheads="1"/>
          </p:cNvSpPr>
          <p:nvPr/>
        </p:nvSpPr>
        <p:spPr bwMode="auto">
          <a:xfrm>
            <a:off x="381000" y="1600200"/>
            <a:ext cx="9144000" cy="4648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91440" bIns="0"/>
          <a:lstStyle/>
          <a:p>
            <a:pPr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  <a:cs typeface="+mj-cs"/>
              </a:rPr>
              <a:t>                  </a:t>
            </a:r>
          </a:p>
          <a:p>
            <a:pPr marL="0" lvl="1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2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3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</a:t>
            </a:r>
          </a:p>
          <a:p>
            <a:pPr marL="0" lvl="4" eaLnBrk="0" fontAlgn="auto" hangingPunct="0">
              <a:spcAft>
                <a:spcPts val="0"/>
              </a:spcAft>
              <a:defRPr/>
            </a:pPr>
            <a:r>
              <a:rPr kumimoji="0" lang="ko-KR" altLang="en-GB" sz="1600" b="1" kern="0" dirty="0">
                <a:latin typeface="+mn-ea"/>
                <a:ea typeface="+mn-ea"/>
              </a:rPr>
              <a:t>      </a:t>
            </a:r>
          </a:p>
        </p:txBody>
      </p:sp>
      <p:sp>
        <p:nvSpPr>
          <p:cNvPr id="23" name="Rectangle 14"/>
          <p:cNvSpPr>
            <a:spLocks noChangeArrowheads="1"/>
          </p:cNvSpPr>
          <p:nvPr userDrawn="1"/>
        </p:nvSpPr>
        <p:spPr bwMode="auto">
          <a:xfrm>
            <a:off x="233363" y="985859"/>
            <a:ext cx="6934215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24" name="Rectangle 14"/>
          <p:cNvSpPr>
            <a:spLocks noChangeArrowheads="1"/>
          </p:cNvSpPr>
          <p:nvPr userDrawn="1"/>
        </p:nvSpPr>
        <p:spPr bwMode="auto">
          <a:xfrm>
            <a:off x="7264433" y="985859"/>
            <a:ext cx="2474913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pic>
        <p:nvPicPr>
          <p:cNvPr id="25" name="Picture 4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88" y="6582663"/>
            <a:ext cx="399558" cy="21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 userDrawn="1"/>
        </p:nvSpPr>
        <p:spPr>
          <a:xfrm>
            <a:off x="95216" y="857232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Layout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167896" y="857232"/>
            <a:ext cx="1214128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Description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510208" y="1484784"/>
            <a:ext cx="6315000" cy="47636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4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52400" y="1371600"/>
            <a:ext cx="9601200" cy="5257800"/>
            <a:chOff x="96" y="864"/>
            <a:chExt cx="6048" cy="3312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96" y="864"/>
              <a:ext cx="6048" cy="3312"/>
              <a:chOff x="96" y="864"/>
              <a:chExt cx="6048" cy="3312"/>
            </a:xfrm>
          </p:grpSpPr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96" y="1008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>
                <a:off x="96" y="3936"/>
                <a:ext cx="6048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flipV="1">
                <a:off x="24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 flipV="1">
                <a:off x="6000" y="864"/>
                <a:ext cx="0" cy="3312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>
                  <a:defRPr/>
                </a:pPr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2" name="Line 19"/>
            <p:cNvSpPr>
              <a:spLocks noChangeShapeType="1"/>
            </p:cNvSpPr>
            <p:nvPr userDrawn="1"/>
          </p:nvSpPr>
          <p:spPr bwMode="auto">
            <a:xfrm>
              <a:off x="96" y="1344"/>
              <a:ext cx="144" cy="0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4784725" y="6524625"/>
            <a:ext cx="3365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b"/>
          <a:lstStyle/>
          <a:p>
            <a:pPr eaLnBrk="0" hangingPunct="0">
              <a:defRPr/>
            </a:pPr>
            <a:fld id="{8DD7F746-23FE-4307-9F9F-4773534C2140}" type="slidenum">
              <a:rPr lang="ko-KR" altLang="en-GB" sz="1000">
                <a:latin typeface="맑은 고딕" pitchFamily="50" charset="-127"/>
                <a:ea typeface="맑은 고딕" pitchFamily="50" charset="-127"/>
              </a:rPr>
              <a:pPr eaLnBrk="0" hangingPunct="0">
                <a:defRPr/>
              </a:pPr>
              <a:t>‹#›</a:t>
            </a:fld>
            <a:endParaRPr lang="en-GB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881063" y="542925"/>
            <a:ext cx="9024937" cy="284163"/>
          </a:xfrm>
          <a:prstGeom prst="rect">
            <a:avLst/>
          </a:prstGeom>
          <a:solidFill>
            <a:srgbClr val="1851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ko-KR" altLang="en-GB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마스터 제목 스타일 편집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238125" y="285728"/>
            <a:ext cx="571471" cy="563585"/>
          </a:xfrm>
          <a:prstGeom prst="rect">
            <a:avLst/>
          </a:prstGeom>
          <a:solidFill>
            <a:srgbClr val="185196"/>
          </a:solidFill>
          <a:ln w="28575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lang="ko-KR" altLang="en-US" sz="1200" b="1" dirty="0">
              <a:solidFill>
                <a:srgbClr val="000000"/>
              </a:solidFill>
              <a:latin typeface="Arial" pitchFamily="34" charset="0"/>
              <a:ea typeface="돋움체" pitchFamily="49" charset="-127"/>
            </a:endParaRPr>
          </a:p>
        </p:txBody>
      </p:sp>
      <p:pic>
        <p:nvPicPr>
          <p:cNvPr id="16" name="Picture 4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88" y="6582663"/>
            <a:ext cx="399558" cy="21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4"/>
          <p:cNvSpPr>
            <a:spLocks noChangeArrowheads="1"/>
          </p:cNvSpPr>
          <p:nvPr userDrawn="1"/>
        </p:nvSpPr>
        <p:spPr bwMode="auto">
          <a:xfrm>
            <a:off x="233363" y="985859"/>
            <a:ext cx="6934215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34" name="Rectangle 14"/>
          <p:cNvSpPr>
            <a:spLocks noChangeArrowheads="1"/>
          </p:cNvSpPr>
          <p:nvPr userDrawn="1"/>
        </p:nvSpPr>
        <p:spPr bwMode="auto">
          <a:xfrm>
            <a:off x="7264433" y="985859"/>
            <a:ext cx="2474913" cy="55864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spcBef>
                <a:spcPct val="0"/>
              </a:spcBef>
              <a:defRPr/>
            </a:pPr>
            <a:endParaRPr lang="ko-KR" altLang="en-US" b="0"/>
          </a:p>
        </p:txBody>
      </p:sp>
      <p:sp>
        <p:nvSpPr>
          <p:cNvPr id="4" name="직사각형 3"/>
          <p:cNvSpPr/>
          <p:nvPr userDrawn="1"/>
        </p:nvSpPr>
        <p:spPr>
          <a:xfrm>
            <a:off x="510208" y="1484784"/>
            <a:ext cx="6315000" cy="47636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5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2088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안심클릭 고도화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05966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안심클릭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2996952"/>
            <a:ext cx="9906000" cy="0"/>
          </a:xfrm>
          <a:prstGeom prst="line">
            <a:avLst/>
          </a:prstGeom>
          <a:ln w="63500" cmpd="thinThick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3441405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(2013.03.24)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05264"/>
            <a:ext cx="990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문서는 어떠한 경우에도 공식적인 허가 없이 복사하거나 외부로 유출하는 일체의 행위를 금함</a:t>
            </a:r>
          </a:p>
        </p:txBody>
      </p:sp>
    </p:spTree>
    <p:extLst>
      <p:ext uri="{BB962C8B-B14F-4D97-AF65-F5344CB8AC3E}">
        <p14:creationId xmlns:p14="http://schemas.microsoft.com/office/powerpoint/2010/main" val="30549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7"/>
            <a:ext cx="6264695" cy="468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통신사 및 휴대폰번호 정합성 체크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통신사 및 휴대폰번호 정합성체크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12945"/>
              </p:ext>
            </p:extLst>
          </p:nvPr>
        </p:nvGraphicFramePr>
        <p:xfrm>
          <a:off x="7381892" y="2329796"/>
          <a:ext cx="2303463" cy="16215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75510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통신사 및 휴대폰번호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291075" y="5708541"/>
            <a:ext cx="725810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111686" y="55303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16885" y="5709972"/>
            <a:ext cx="725810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878598" y="55303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70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09498"/>
            <a:ext cx="6264696" cy="47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인증번호 받기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인증번호 받기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49551"/>
              </p:ext>
            </p:extLst>
          </p:nvPr>
        </p:nvGraphicFramePr>
        <p:xfrm>
          <a:off x="7381892" y="3308240"/>
          <a:ext cx="2303463" cy="284226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인증을 위한 서울신용평가정보 제공 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번호 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유지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3819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신규가입을 위한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본인인증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440958" y="3996826"/>
            <a:ext cx="5688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2332479" y="3871797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044848" y="3996826"/>
            <a:ext cx="1134000" cy="15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89242" y="3743072"/>
            <a:ext cx="3695932" cy="1126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586877" y="3643298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54002" y="446182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562833" y="446182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942483" y="3871797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1843237" y="436510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4" name="Oval 441"/>
          <p:cNvSpPr>
            <a:spLocks noChangeArrowheads="1"/>
          </p:cNvSpPr>
          <p:nvPr/>
        </p:nvSpPr>
        <p:spPr bwMode="auto">
          <a:xfrm>
            <a:off x="2516023" y="436510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8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Sps-02-06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이용약관 보기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개인정보이용 및 활용 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97793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서신평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개인정보 제공 및 이용동의 약관 출력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7756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이용약관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09498"/>
            <a:ext cx="6264696" cy="4719672"/>
          </a:xfrm>
          <a:prstGeom prst="rect">
            <a:avLst/>
          </a:prstGeom>
        </p:spPr>
      </p:pic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452406" y="13767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31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Sps-02-07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이용약관 미동의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이용약관 미동의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89601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88109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서울신용평가정보 이용약관 안내 미동의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09498"/>
            <a:ext cx="6264696" cy="4719672"/>
          </a:xfrm>
          <a:prstGeom prst="rect">
            <a:avLst/>
          </a:prstGeom>
        </p:spPr>
      </p:pic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3728864" y="330758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94421" y="3468056"/>
            <a:ext cx="89808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인증발송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인증발송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24370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561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서비스 등록을 위한 휴대폰 본인 인증 인증번호 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09498"/>
            <a:ext cx="6264696" cy="4719672"/>
          </a:xfrm>
          <a:prstGeom prst="rect">
            <a:avLst/>
          </a:prstGeom>
        </p:spPr>
      </p:pic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3956347" y="335699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49501" y="3517484"/>
            <a:ext cx="89808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Sps-02-09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 확인 및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롯데카드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이용약관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확인 및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롯데카드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이용약관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8439"/>
              </p:ext>
            </p:extLst>
          </p:nvPr>
        </p:nvGraphicFramePr>
        <p:xfrm>
          <a:off x="7381892" y="1916832"/>
          <a:ext cx="2303463" cy="4376547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카드유효기간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이상 오류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 취소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11814"/>
              </p:ext>
            </p:extLst>
          </p:nvPr>
        </p:nvGraphicFramePr>
        <p:xfrm>
          <a:off x="7364445" y="1348371"/>
          <a:ext cx="2303463" cy="496453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496453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확인 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제공 이용약관 동의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09498"/>
            <a:ext cx="6264696" cy="47196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90906" y="4640779"/>
            <a:ext cx="5688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94796" y="4640252"/>
            <a:ext cx="1134000" cy="15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3950" y="562219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2781" y="562219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35150" y="4205666"/>
            <a:ext cx="352776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75435" y="4189190"/>
            <a:ext cx="704393" cy="223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1687926" y="403536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1136576" y="403536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2293951" y="445094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845301" y="445094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84648" y="54452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432720" y="54452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2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09498"/>
            <a:ext cx="6215289" cy="471967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Sps-02-10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 시간 초과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시간 초과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26333"/>
              </p:ext>
            </p:extLst>
          </p:nvPr>
        </p:nvGraphicFramePr>
        <p:xfrm>
          <a:off x="7381892" y="3308240"/>
          <a:ext cx="2303463" cy="210616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05993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수신 후 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00725" y="5677724"/>
            <a:ext cx="89808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538389" y="547606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76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3" y="1509498"/>
            <a:ext cx="6058086" cy="471967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인증횟수 초과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인증횟수 초과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569028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7217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00725" y="5708542"/>
            <a:ext cx="89808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538389" y="547606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74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이용약관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이용안내 동의 약관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157374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이용약관 동의 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923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이용약관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8" y="1509498"/>
            <a:ext cx="6263069" cy="4719672"/>
          </a:xfrm>
          <a:prstGeom prst="rect">
            <a:avLst/>
          </a:prstGeom>
        </p:spPr>
      </p:pic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452406" y="13767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07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09498"/>
            <a:ext cx="6264696" cy="471967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롯데카드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제공 이용약관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미동의시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롯데카드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제공 이용약관  미동의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11661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57053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제공 이용약관 미동의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758391" y="5653010"/>
            <a:ext cx="89808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441"/>
          <p:cNvSpPr>
            <a:spLocks noChangeArrowheads="1"/>
          </p:cNvSpPr>
          <p:nvPr/>
        </p:nvSpPr>
        <p:spPr bwMode="auto">
          <a:xfrm>
            <a:off x="5612531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14572"/>
              </p:ext>
            </p:extLst>
          </p:nvPr>
        </p:nvGraphicFramePr>
        <p:xfrm>
          <a:off x="238092" y="1093788"/>
          <a:ext cx="9448800" cy="2763840"/>
        </p:xfrm>
        <a:graphic>
          <a:graphicData uri="http://schemas.openxmlformats.org/drawingml/2006/table">
            <a:tbl>
              <a:tblPr/>
              <a:tblGrid>
                <a:gridCol w="946150"/>
                <a:gridCol w="5741988"/>
                <a:gridCol w="1381125"/>
                <a:gridCol w="1379537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Version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Updates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Author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Date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873125" rtl="0" eaLnBrk="1" fontAlgn="ctr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1.0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Initial Draft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임진혁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itchFamily="2" charset="2"/>
                        </a:rPr>
                        <a:t>2014-03-24</a:t>
                      </a: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3125" rtl="0" eaLnBrk="1" fontAlgn="base" latinLnBrk="0" hangingPunct="1">
                        <a:lnSpc>
                          <a:spcPct val="110000"/>
                        </a:lnSpc>
                        <a:spcBef>
                          <a:spcPct val="4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87267" marR="87267" marT="43634" marB="43634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8092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Revision History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52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카드유효기간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 유효기간 정합성 체크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77442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97241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 유효기간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56792"/>
            <a:ext cx="6108637" cy="46805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928083" y="5733256"/>
            <a:ext cx="60909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756547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353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(CVC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(CVC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정합성 체크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38359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7041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56792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41281" y="5755836"/>
            <a:ext cx="60909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853269" y="559536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52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Sps-02-16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카드 비밀번호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 비밀번호 정합성 체크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06608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6930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 비밀번호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56792"/>
            <a:ext cx="6192688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991853" y="5788788"/>
            <a:ext cx="60909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828555" y="56118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16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Sps-02-17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인증번호 정합성 체크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69225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9779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7" y="1532078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08781" y="5713738"/>
            <a:ext cx="825117" cy="26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612531" y="55172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7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완료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09163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 결제를 위한 페이지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1872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신규가입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3" y="1509498"/>
            <a:ext cx="6264696" cy="471967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208381" y="4404545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2052655" y="426784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96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Sps-02-19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취소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07872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05064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가입 취소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09498"/>
            <a:ext cx="6264696" cy="471967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00620" y="569420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662333" y="556148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79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인증 안내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인증 팝업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59466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페이지로 이동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4391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결제를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안내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신규가입 후 최초 결제 화면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해당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미출력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" y="1523840"/>
            <a:ext cx="6264696" cy="46805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28160" y="5517232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789873" y="53845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44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카드비밀번호 입력 및 본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카드비밀번호 입력 및 본인인증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38484"/>
              </p:ext>
            </p:extLst>
          </p:nvPr>
        </p:nvGraphicFramePr>
        <p:xfrm>
          <a:off x="7381892" y="3308240"/>
          <a:ext cx="2303463" cy="32948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클릭 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이상 오류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결제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클릭 시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7785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카드비밀번호 입력 및 본인인증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최초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진행되는 결제 화면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등록정보변경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미존재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9" y="1484784"/>
            <a:ext cx="6287969" cy="47525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91078" y="4213904"/>
            <a:ext cx="1137786" cy="24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65289" y="3772564"/>
            <a:ext cx="45423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41"/>
          <p:cNvSpPr>
            <a:spLocks noChangeArrowheads="1"/>
          </p:cNvSpPr>
          <p:nvPr/>
        </p:nvSpPr>
        <p:spPr bwMode="auto">
          <a:xfrm>
            <a:off x="1727002" y="361514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65289" y="4213904"/>
            <a:ext cx="725789" cy="24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452791" y="408555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Oval 441"/>
          <p:cNvSpPr>
            <a:spLocks noChangeArrowheads="1"/>
          </p:cNvSpPr>
          <p:nvPr/>
        </p:nvSpPr>
        <p:spPr bwMode="auto">
          <a:xfrm>
            <a:off x="1727001" y="408118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03950" y="501317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512781" y="501317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84648" y="48362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432720" y="48362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1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인증번호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회 입력오류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인증번호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 입력오류로 카드인증 변환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52538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0872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카드인증으로 변환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493023"/>
            <a:ext cx="6264696" cy="475252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919922" y="5727152"/>
            <a:ext cx="792088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745088" y="55111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83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인증번호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회 입력오류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인증번호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 입력오류로 카드인증 변환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26004"/>
              </p:ext>
            </p:extLst>
          </p:nvPr>
        </p:nvGraphicFramePr>
        <p:xfrm>
          <a:off x="7368320" y="2564904"/>
          <a:ext cx="2303464" cy="3688080"/>
        </p:xfrm>
        <a:graphic>
          <a:graphicData uri="http://schemas.openxmlformats.org/drawingml/2006/table">
            <a:tbl>
              <a:tblPr/>
              <a:tblGrid>
                <a:gridCol w="355600"/>
                <a:gridCol w="1299791"/>
                <a:gridCol w="648073"/>
              </a:tblGrid>
              <a:tr h="215252">
                <a:tc gridSpan="3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 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 허용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CVC( 3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4DBC( 4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클릭 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)), 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))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클릭 시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29981"/>
              </p:ext>
            </p:extLst>
          </p:nvPr>
        </p:nvGraphicFramePr>
        <p:xfrm>
          <a:off x="7364445" y="1348371"/>
          <a:ext cx="2303463" cy="1144525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144525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카드인증으로 변환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493023"/>
            <a:ext cx="6264696" cy="475252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92712" y="3964679"/>
            <a:ext cx="102348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92712" y="4196374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60768" y="4198806"/>
            <a:ext cx="4027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1701519" y="372770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1699385" y="4031511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3380283" y="400506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2781" y="487159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95635" y="487159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368950" y="372527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2156147" y="352360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784648" y="46946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2432720" y="46946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6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07364"/>
            <a:ext cx="6264696" cy="47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(SMS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회원조회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69955"/>
              </p:ext>
            </p:extLst>
          </p:nvPr>
        </p:nvGraphicFramePr>
        <p:xfrm>
          <a:off x="7362216" y="2143658"/>
          <a:ext cx="2303463" cy="465092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51253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31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디폴트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SmartPay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변경가능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4996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이용하는 서비스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31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탭 이동으로 간편클릭 및 안심클릭 이용가능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31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이상일시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인증수단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 보이지 않음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7631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주민등록번호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뒷자리로 회원여부 판별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1415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안내화면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경우 현재 페이지의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없음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87638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가입여부 판별 후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가입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인증으로 이동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31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회원조회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회원조회 취소 안내 팝업 후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4996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광고 사이트 팝업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0012"/>
              </p:ext>
            </p:extLst>
          </p:nvPr>
        </p:nvGraphicFramePr>
        <p:xfrm>
          <a:off x="7364445" y="1196752"/>
          <a:ext cx="2303463" cy="996696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휴대폰번호와 주민등록 뒷자리로 가입여부 판단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광고 창은 온라인에만 제공됨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간편결제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회원은 조회 후 결제 인증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63791" y="2159041"/>
            <a:ext cx="124595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652091" y="20608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9163" y="2453840"/>
            <a:ext cx="3609289" cy="3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560512" y="229947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72986" y="3749984"/>
            <a:ext cx="1631393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16983" y="2095153"/>
            <a:ext cx="2336217" cy="38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4232920" y="20114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35878" y="4758096"/>
            <a:ext cx="737002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441"/>
          <p:cNvSpPr>
            <a:spLocks noChangeArrowheads="1"/>
          </p:cNvSpPr>
          <p:nvPr/>
        </p:nvSpPr>
        <p:spPr bwMode="auto">
          <a:xfrm>
            <a:off x="2936776" y="459365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887659" y="506870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96490" y="506870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41"/>
          <p:cNvSpPr>
            <a:spLocks noChangeArrowheads="1"/>
          </p:cNvSpPr>
          <p:nvPr/>
        </p:nvSpPr>
        <p:spPr bwMode="auto">
          <a:xfrm>
            <a:off x="1712640" y="489176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4" name="Oval 441"/>
          <p:cNvSpPr>
            <a:spLocks noChangeArrowheads="1"/>
          </p:cNvSpPr>
          <p:nvPr/>
        </p:nvSpPr>
        <p:spPr bwMode="auto">
          <a:xfrm>
            <a:off x="2438824" y="489997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23106" y="2196768"/>
            <a:ext cx="851004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441"/>
          <p:cNvSpPr>
            <a:spLocks noChangeArrowheads="1"/>
          </p:cNvSpPr>
          <p:nvPr/>
        </p:nvSpPr>
        <p:spPr bwMode="auto">
          <a:xfrm>
            <a:off x="3236267" y="20608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56656" y="3982484"/>
            <a:ext cx="1991952" cy="432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441"/>
          <p:cNvSpPr>
            <a:spLocks noChangeArrowheads="1"/>
          </p:cNvSpPr>
          <p:nvPr/>
        </p:nvSpPr>
        <p:spPr bwMode="auto">
          <a:xfrm>
            <a:off x="1712640" y="387289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712640" y="357301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961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인증번호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회 입력오류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인증번호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 입력오류로 카드인증 변환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23708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8053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결제 시 카드인증 중 주민등록번호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34212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21660" y="5776580"/>
            <a:ext cx="673873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900563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811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인증번호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회 입력오류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인증번호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 입력오류로 카드인증 변환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11776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1644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결제 시 카드인증 중 주민등록번호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493022"/>
            <a:ext cx="6264696" cy="475252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21660" y="5776580"/>
            <a:ext cx="673873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900563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353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484784"/>
            <a:ext cx="628727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Sps-03-03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결제완료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19511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완료 후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4145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결제완료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161458" y="4484416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964761" y="435170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8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Sps-03-04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결제 취소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84629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5899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결제 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3840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73080" y="5702438"/>
            <a:ext cx="901018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504052" y="55111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02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카드비밀번호 입력 및 본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인증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카드비밀번호 입력 및 본인인증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7416"/>
              </p:ext>
            </p:extLst>
          </p:nvPr>
        </p:nvGraphicFramePr>
        <p:xfrm>
          <a:off x="7381892" y="3308240"/>
          <a:ext cx="2303463" cy="2244217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및 휴대폰번호 변경 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등록정보변경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321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카드비밀번호 입력 및 본인인증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간편결제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범용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고객은 인증 후 결제 시작페이지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484784"/>
            <a:ext cx="6264696" cy="47525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65289" y="3772564"/>
            <a:ext cx="45423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441"/>
          <p:cNvSpPr>
            <a:spLocks noChangeArrowheads="1"/>
          </p:cNvSpPr>
          <p:nvPr/>
        </p:nvSpPr>
        <p:spPr bwMode="auto">
          <a:xfrm>
            <a:off x="1727002" y="361514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87348" y="3933056"/>
            <a:ext cx="9135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2709293" y="37283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3840"/>
            <a:ext cx="6264696" cy="468052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등록정보변경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카드추가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등록정보변경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40207"/>
              </p:ext>
            </p:extLst>
          </p:nvPr>
        </p:nvGraphicFramePr>
        <p:xfrm>
          <a:off x="7365416" y="2132856"/>
          <a:ext cx="2303464" cy="4411345"/>
        </p:xfrm>
        <a:graphic>
          <a:graphicData uri="http://schemas.openxmlformats.org/drawingml/2006/table">
            <a:tbl>
              <a:tblPr/>
              <a:tblGrid>
                <a:gridCol w="355600"/>
                <a:gridCol w="1408448"/>
                <a:gridCol w="539416"/>
              </a:tblGrid>
              <a:tr h="215252">
                <a:tc gridSpan="3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휴대폰변경으로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카드를 위한 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숫자만 입력 허용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추가등록카드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카드유효기간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카드추가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140080"/>
              </p:ext>
            </p:extLst>
          </p:nvPr>
        </p:nvGraphicFramePr>
        <p:xfrm>
          <a:off x="7364445" y="1348371"/>
          <a:ext cx="2303463" cy="71247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71247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결제카드 추가 기본정보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823627" y="2924944"/>
            <a:ext cx="154519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1650" y="3365230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11538" y="3585731"/>
            <a:ext cx="11725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11538" y="3819858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70150" y="3819858"/>
            <a:ext cx="4027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1679505" y="274332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3333363" y="315577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1685340" y="336523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699385" y="366903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Oval 441"/>
          <p:cNvSpPr>
            <a:spLocks noChangeArrowheads="1"/>
          </p:cNvSpPr>
          <p:nvPr/>
        </p:nvSpPr>
        <p:spPr bwMode="auto">
          <a:xfrm>
            <a:off x="3333363" y="366903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12781" y="450912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1784648" y="433215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2432720" y="433215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95635" y="450912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4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카드번호 입력 오류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카드번호 입력 오류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23366"/>
              </p:ext>
            </p:extLst>
          </p:nvPr>
        </p:nvGraphicFramePr>
        <p:xfrm>
          <a:off x="7381892" y="3308240"/>
          <a:ext cx="2303463" cy="234848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후 카드추가 페이지로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5103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결제카드 추가 카드번호 입력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6" y="1523840"/>
            <a:ext cx="6264696" cy="46805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41358" y="5677724"/>
            <a:ext cx="631596" cy="255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5866524" y="546993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97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493022"/>
            <a:ext cx="6264696" cy="47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 추가 등록 완료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 추가 등록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78148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24875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 추가 등록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214535" y="4262278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2076248" y="411983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493022"/>
            <a:ext cx="6264695" cy="47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Sps-04-05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추가카드 선택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추가카드 선택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734483"/>
              </p:ext>
            </p:extLst>
          </p:nvPr>
        </p:nvGraphicFramePr>
        <p:xfrm>
          <a:off x="7381892" y="3308240"/>
          <a:ext cx="2303463" cy="310286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셀렉트박스로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카드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결제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7296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추가카드 완료된 추가 카드를 원하는 카드로 선택 결제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886366" y="3501008"/>
            <a:ext cx="1731434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1712640" y="330758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7495" y="500707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1809362" y="483010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2457434" y="483010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20349" y="5007072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91078" y="4213904"/>
            <a:ext cx="1137786" cy="24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65289" y="4213904"/>
            <a:ext cx="725789" cy="24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2452791" y="408555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1727001" y="408118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Sps-04-06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등록정보변경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휴대폰변경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</a:t>
            </a:r>
            <a:r>
              <a:rPr lang="ko-KR" altLang="en-US" sz="1200" b="1" dirty="0">
                <a:solidFill>
                  <a:schemeClr val="tx1"/>
                </a:solidFill>
              </a:rPr>
              <a:t>제</a:t>
            </a: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481150"/>
              </p:ext>
            </p:extLst>
          </p:nvPr>
        </p:nvGraphicFramePr>
        <p:xfrm>
          <a:off x="7360875" y="2216237"/>
          <a:ext cx="2303463" cy="4093083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카드추가로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휴대폰번호 및 통신사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타인명의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인증번호 발송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약관보기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동의안함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라디오버튼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 변경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27582"/>
              </p:ext>
            </p:extLst>
          </p:nvPr>
        </p:nvGraphicFramePr>
        <p:xfrm>
          <a:off x="7364445" y="1348371"/>
          <a:ext cx="2303463" cy="784485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784485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휴대폰번호 변경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8" y="1523840"/>
            <a:ext cx="6264696" cy="46805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815389" y="2924944"/>
            <a:ext cx="154519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12781" y="506870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84648" y="48917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2432720" y="48917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15388" y="3359126"/>
            <a:ext cx="2121261" cy="216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15391" y="3600053"/>
            <a:ext cx="6173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49436" y="3600053"/>
            <a:ext cx="11354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95635" y="506870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61420" y="3976715"/>
            <a:ext cx="6173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78750" y="3976715"/>
            <a:ext cx="11821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619062" y="279222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1634455" y="322641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1638498" y="346734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2294433" y="344262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2216696" y="37890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2876227" y="37890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8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Pictures\해오라기\안심클릭_앱카드_안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8" y="1503448"/>
            <a:ext cx="6289410" cy="48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Sps-01-02 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앱카드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안내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앱카드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안내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863812"/>
              </p:ext>
            </p:extLst>
          </p:nvPr>
        </p:nvGraphicFramePr>
        <p:xfrm>
          <a:off x="7381892" y="3308240"/>
          <a:ext cx="2303463" cy="231648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디폴트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간편결제 제휴 시 변경가능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 이용하는 서비스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마켓 이동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이미지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앱스토어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이미지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종료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광고창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광고 사이트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4397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안내 페이지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QR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바코드 인식 후 디바이스 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마켓으로 이동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다운로드 유도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경우 안내페이지 없음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63791" y="2204864"/>
            <a:ext cx="124595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1645987" y="209166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16983" y="2095153"/>
            <a:ext cx="2336217" cy="38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28170" y="4867931"/>
            <a:ext cx="810702" cy="74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224934" y="5663323"/>
            <a:ext cx="609093" cy="31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441"/>
          <p:cNvSpPr>
            <a:spLocks noChangeArrowheads="1"/>
          </p:cNvSpPr>
          <p:nvPr/>
        </p:nvSpPr>
        <p:spPr bwMode="auto">
          <a:xfrm>
            <a:off x="704528" y="474774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07725" y="2204864"/>
            <a:ext cx="936104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77424" y="4869160"/>
            <a:ext cx="810702" cy="74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3092251" y="20834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Oval 441"/>
          <p:cNvSpPr>
            <a:spLocks noChangeArrowheads="1"/>
          </p:cNvSpPr>
          <p:nvPr/>
        </p:nvSpPr>
        <p:spPr bwMode="auto">
          <a:xfrm>
            <a:off x="2576736" y="474774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441"/>
          <p:cNvSpPr>
            <a:spLocks noChangeArrowheads="1"/>
          </p:cNvSpPr>
          <p:nvPr/>
        </p:nvSpPr>
        <p:spPr bwMode="auto">
          <a:xfrm>
            <a:off x="2144688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Oval 441"/>
          <p:cNvSpPr>
            <a:spLocks noChangeArrowheads="1"/>
          </p:cNvSpPr>
          <p:nvPr/>
        </p:nvSpPr>
        <p:spPr bwMode="auto">
          <a:xfrm>
            <a:off x="4388395" y="19394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97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324" y="1493022"/>
            <a:ext cx="6279541" cy="47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Sps-04-078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휴대폰변경 완료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0140"/>
              </p:ext>
            </p:extLst>
          </p:nvPr>
        </p:nvGraphicFramePr>
        <p:xfrm>
          <a:off x="7381892" y="3308240"/>
          <a:ext cx="2303463" cy="881761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80534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휴대폰번호 변경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152926" y="4254040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2014639" y="4111601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484784"/>
            <a:ext cx="6287276" cy="47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Sps-04-08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등록정보변경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타인 명의 휴대폰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7622"/>
              </p:ext>
            </p:extLst>
          </p:nvPr>
        </p:nvGraphicFramePr>
        <p:xfrm>
          <a:off x="7381892" y="3308240"/>
          <a:ext cx="2303463" cy="881761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이동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3301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번호 및 통신사 오류나 타인 명의 변경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313040" y="5733256"/>
            <a:ext cx="722241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174753" y="560053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35280" y="5733255"/>
            <a:ext cx="717919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889104" y="558790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5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274" y="1523840"/>
            <a:ext cx="6264695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Sps-04-09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등록정보변경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타인 명의 휴대폰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03179"/>
              </p:ext>
            </p:extLst>
          </p:nvPr>
        </p:nvGraphicFramePr>
        <p:xfrm>
          <a:off x="7381892" y="2204864"/>
          <a:ext cx="2303463" cy="4018153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체크를 위한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CVC/4DBC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96679"/>
              </p:ext>
            </p:extLst>
          </p:nvPr>
        </p:nvGraphicFramePr>
        <p:xfrm>
          <a:off x="7364445" y="1348371"/>
          <a:ext cx="2303463" cy="784485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784485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 변경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 명의 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위한 카드인증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71650" y="32624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28014" y="3482905"/>
            <a:ext cx="11725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28014" y="3717032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94864" y="3717032"/>
            <a:ext cx="4027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3333363" y="315577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1685340" y="326240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1699385" y="356621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3333363" y="356621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5733" y="439805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817600" y="422108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2465672" y="422108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28587" y="439805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95" y="1484784"/>
            <a:ext cx="6287276" cy="47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Sps-04-10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공인인증서 인증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0681"/>
              </p:ext>
            </p:extLst>
          </p:nvPr>
        </p:nvGraphicFramePr>
        <p:xfrm>
          <a:off x="7381892" y="3308240"/>
          <a:ext cx="2303463" cy="1425829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암호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인증서 검증완료 후 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화면 유지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6876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등록정보 변경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타인 명의 휴대폰변경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위한 공인인증서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092168" y="5109898"/>
            <a:ext cx="1589024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4953881" y="49771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11471" y="5725018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48027" y="5723493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5039805" y="550000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5809740" y="551968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23840"/>
            <a:ext cx="62872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본인확인 완료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01087"/>
              </p:ext>
            </p:extLst>
          </p:nvPr>
        </p:nvGraphicFramePr>
        <p:xfrm>
          <a:off x="7381892" y="3308240"/>
          <a:ext cx="2303463" cy="7437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9870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본인 확인 및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 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6072176" y="5685962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889104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9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8"/>
            <a:ext cx="626469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(SMS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40140"/>
              </p:ext>
            </p:extLst>
          </p:nvPr>
        </p:nvGraphicFramePr>
        <p:xfrm>
          <a:off x="7381892" y="3140968"/>
          <a:ext cx="2303463" cy="3131185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발송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변경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3523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타인명의 휴대폰번호 등록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912062" y="2902364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2773775" y="272022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01216" y="3135230"/>
            <a:ext cx="68917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05154" y="3135230"/>
            <a:ext cx="107969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1662929" y="297781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2366867" y="297781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45733" y="378904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817600" y="361207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465672" y="361207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28587" y="378904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7"/>
            <a:ext cx="6264696" cy="467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Sps-04-13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타인 명의 휴대폰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타인명의 휴대폰 등록 </a:t>
            </a:r>
            <a:r>
              <a:rPr lang="en-US" altLang="ko-KR" sz="1200" b="1" dirty="0">
                <a:solidFill>
                  <a:schemeClr val="tx1"/>
                </a:solidFill>
              </a:rPr>
              <a:t>(SMS </a:t>
            </a:r>
            <a:r>
              <a:rPr lang="ko-KR" altLang="en-US" sz="1200" b="1" dirty="0">
                <a:solidFill>
                  <a:schemeClr val="tx1"/>
                </a:solidFill>
              </a:rPr>
              <a:t>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740759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(34 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8060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타인명의 휴대폰번호 등록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202648" y="4242740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2005951" y="41100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6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32077"/>
            <a:ext cx="6264696" cy="467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Sps-04-14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등록정보변경 카드삭제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 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33576"/>
              </p:ext>
            </p:extLst>
          </p:nvPr>
        </p:nvGraphicFramePr>
        <p:xfrm>
          <a:off x="7381892" y="3308240"/>
          <a:ext cx="2303463" cy="2605405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카드추가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카드추가로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휴대폰변경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휴대폰변경으로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(39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기등록카드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중 삭제 카드를 선택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 인증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카드비밀번호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삭제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68720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추가카드 삭제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815388" y="2924944"/>
            <a:ext cx="220150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15389" y="3165682"/>
            <a:ext cx="1660979" cy="216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15391" y="3661500"/>
            <a:ext cx="61733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15110" y="3418817"/>
            <a:ext cx="15454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1712640" y="2805642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Oval 441"/>
          <p:cNvSpPr>
            <a:spLocks noChangeArrowheads="1"/>
          </p:cNvSpPr>
          <p:nvPr/>
        </p:nvSpPr>
        <p:spPr bwMode="auto">
          <a:xfrm>
            <a:off x="1715697" y="306896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8" name="Oval 441"/>
          <p:cNvSpPr>
            <a:spLocks noChangeArrowheads="1"/>
          </p:cNvSpPr>
          <p:nvPr/>
        </p:nvSpPr>
        <p:spPr bwMode="auto">
          <a:xfrm>
            <a:off x="1712640" y="3355771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1712640" y="3589492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37495" y="434039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0349" y="434039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1832088" y="4200163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2435130" y="419402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5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32077"/>
            <a:ext cx="6264696" cy="467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Sps-04-15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등록정보변경 카드삭제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휴대</a:t>
            </a:r>
            <a:r>
              <a:rPr lang="ko-KR" altLang="en-US" sz="1200" b="1" dirty="0">
                <a:solidFill>
                  <a:schemeClr val="tx1"/>
                </a:solidFill>
              </a:rPr>
              <a:t>폰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인증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81640"/>
              </p:ext>
            </p:extLst>
          </p:nvPr>
        </p:nvGraphicFramePr>
        <p:xfrm>
          <a:off x="7381892" y="3308240"/>
          <a:ext cx="2303463" cy="267766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 인증 라디오버튼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 인증으로 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유효시간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인증시간 초과시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(16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삭제 완료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488449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추가카드 삭제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 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823629" y="3875688"/>
            <a:ext cx="689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15110" y="3418817"/>
            <a:ext cx="15454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37495" y="454817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20349" y="4548176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35656" y="3869286"/>
            <a:ext cx="1049192" cy="222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2399208" y="370361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722458" y="436506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Oval 441"/>
          <p:cNvSpPr>
            <a:spLocks noChangeArrowheads="1"/>
          </p:cNvSpPr>
          <p:nvPr/>
        </p:nvSpPr>
        <p:spPr bwMode="auto">
          <a:xfrm>
            <a:off x="1652109" y="370682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Oval 441"/>
          <p:cNvSpPr>
            <a:spLocks noChangeArrowheads="1"/>
          </p:cNvSpPr>
          <p:nvPr/>
        </p:nvSpPr>
        <p:spPr bwMode="auto">
          <a:xfrm>
            <a:off x="1643776" y="3219121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2391155" y="4364897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7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15602"/>
            <a:ext cx="622564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Sps-04-16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등록정보변경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카드삭제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등록정보변경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카드삭제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11026"/>
              </p:ext>
            </p:extLst>
          </p:nvPr>
        </p:nvGraphicFramePr>
        <p:xfrm>
          <a:off x="7381892" y="3308240"/>
          <a:ext cx="2303463" cy="894588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등록정보 변경 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26191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추가등록카드 삭제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241334" y="4243992"/>
            <a:ext cx="631302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2055379" y="404689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1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274" y="1507364"/>
            <a:ext cx="6264696" cy="47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취소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회원조회 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463673"/>
              </p:ext>
            </p:extLst>
          </p:nvPr>
        </p:nvGraphicFramePr>
        <p:xfrm>
          <a:off x="7381892" y="2329796"/>
          <a:ext cx="2303463" cy="17724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닫힌 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종료가 안되면 수동 종료 버튼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87724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회원조회 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08859" y="5702438"/>
            <a:ext cx="8156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654096" y="553677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44688" y="3957770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2006401" y="380923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88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23840"/>
            <a:ext cx="6264696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Sps-05-01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회원 조회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회원 조회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22985"/>
              </p:ext>
            </p:extLst>
          </p:nvPr>
        </p:nvGraphicFramePr>
        <p:xfrm>
          <a:off x="7381892" y="3308240"/>
          <a:ext cx="2303463" cy="158953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주민등록번호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뒷자리로 회원여부 판별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사용 안내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(47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7715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휴대폰번호와 주민등록 뒷자리로 가입여부 판단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가입 상태임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881370" y="3819479"/>
            <a:ext cx="1991952" cy="520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441"/>
          <p:cNvSpPr>
            <a:spLocks noChangeArrowheads="1"/>
          </p:cNvSpPr>
          <p:nvPr/>
        </p:nvSpPr>
        <p:spPr bwMode="auto">
          <a:xfrm>
            <a:off x="1712640" y="36450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29257" y="474985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2111" y="4749858"/>
            <a:ext cx="60909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714220" y="456674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Oval 441"/>
          <p:cNvSpPr>
            <a:spLocks noChangeArrowheads="1"/>
          </p:cNvSpPr>
          <p:nvPr/>
        </p:nvSpPr>
        <p:spPr bwMode="auto">
          <a:xfrm>
            <a:off x="2382917" y="456657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23840"/>
            <a:ext cx="6287276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Sps-05-02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 공인인증서 사용 안내 팝업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622167"/>
              </p:ext>
            </p:extLst>
          </p:nvPr>
        </p:nvGraphicFramePr>
        <p:xfrm>
          <a:off x="7381892" y="3308240"/>
          <a:ext cx="2303463" cy="168097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(52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25022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사용 안내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271850" y="5725018"/>
            <a:ext cx="720080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441"/>
          <p:cNvSpPr>
            <a:spLocks noChangeArrowheads="1"/>
          </p:cNvSpPr>
          <p:nvPr/>
        </p:nvSpPr>
        <p:spPr bwMode="auto">
          <a:xfrm>
            <a:off x="5131246" y="549648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08406" y="5723493"/>
            <a:ext cx="720080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5900563" y="550075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56204" y="4548381"/>
            <a:ext cx="456839" cy="24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441"/>
          <p:cNvSpPr>
            <a:spLocks noChangeArrowheads="1"/>
          </p:cNvSpPr>
          <p:nvPr/>
        </p:nvSpPr>
        <p:spPr bwMode="auto">
          <a:xfrm>
            <a:off x="1436067" y="43260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Oval 441"/>
          <p:cNvSpPr>
            <a:spLocks noChangeArrowheads="1"/>
          </p:cNvSpPr>
          <p:nvPr/>
        </p:nvSpPr>
        <p:spPr bwMode="auto">
          <a:xfrm>
            <a:off x="1934501" y="431569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85100" y="4548381"/>
            <a:ext cx="456839" cy="24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11352"/>
            <a:ext cx="6287276" cy="47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Sps-05-03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 공인인증서 인증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54981"/>
              </p:ext>
            </p:extLst>
          </p:nvPr>
        </p:nvGraphicFramePr>
        <p:xfrm>
          <a:off x="7381892" y="3308240"/>
          <a:ext cx="2303463" cy="168097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공인인증서 암호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인증서 검증완료 후 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50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644738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인증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092168" y="5109898"/>
            <a:ext cx="1589024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4953881" y="497718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11471" y="5725018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48027" y="5723493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5039805" y="5500005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5809740" y="5519689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8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33" y="1556792"/>
            <a:ext cx="628727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Sps-05-03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 공인인증서 인증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156306"/>
              </p:ext>
            </p:extLst>
          </p:nvPr>
        </p:nvGraphicFramePr>
        <p:xfrm>
          <a:off x="7381892" y="3308240"/>
          <a:ext cx="2303463" cy="153009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인증서 없음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(54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버튼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인증서 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9064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인증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11471" y="5782684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948027" y="5782684"/>
            <a:ext cx="733165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441"/>
          <p:cNvSpPr>
            <a:spLocks noChangeArrowheads="1"/>
          </p:cNvSpPr>
          <p:nvPr/>
        </p:nvSpPr>
        <p:spPr bwMode="auto">
          <a:xfrm>
            <a:off x="5039805" y="55892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5809740" y="55892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971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23840"/>
            <a:ext cx="619268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Sps-05-04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결제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</a:t>
            </a:r>
            <a:r>
              <a:rPr lang="ko-KR" altLang="en-US" sz="1200" b="1" dirty="0">
                <a:solidFill>
                  <a:schemeClr val="tx1"/>
                </a:solidFill>
              </a:rPr>
              <a:t>결제 </a:t>
            </a:r>
            <a:r>
              <a:rPr lang="en-US" altLang="ko-KR" sz="1200" b="1" dirty="0">
                <a:solidFill>
                  <a:schemeClr val="tx1"/>
                </a:solidFill>
              </a:rPr>
              <a:t>30</a:t>
            </a:r>
            <a:r>
              <a:rPr lang="ko-KR" altLang="en-US" sz="1200" b="1" dirty="0">
                <a:solidFill>
                  <a:schemeClr val="tx1"/>
                </a:solidFill>
              </a:rPr>
              <a:t>만원 이상 공인인증서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10695"/>
              </p:ext>
            </p:extLst>
          </p:nvPr>
        </p:nvGraphicFramePr>
        <p:xfrm>
          <a:off x="7381892" y="3308240"/>
          <a:ext cx="2303463" cy="137922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 클릭 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 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92683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인증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704276" y="5725018"/>
            <a:ext cx="720080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2504728" y="55398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0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40316"/>
            <a:ext cx="6192688" cy="46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Sps-05-04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결제 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</a:t>
            </a:r>
            <a:r>
              <a:rPr lang="ko-KR" altLang="en-US" sz="1200" b="1" dirty="0">
                <a:solidFill>
                  <a:schemeClr val="tx1"/>
                </a:solidFill>
              </a:rPr>
              <a:t>결제 </a:t>
            </a:r>
            <a:r>
              <a:rPr lang="en-US" altLang="ko-KR" sz="1200" b="1" dirty="0">
                <a:solidFill>
                  <a:schemeClr val="tx1"/>
                </a:solidFill>
              </a:rPr>
              <a:t>30</a:t>
            </a:r>
            <a:r>
              <a:rPr lang="ko-KR" altLang="en-US" sz="1200" b="1" dirty="0">
                <a:solidFill>
                  <a:schemeClr val="tx1"/>
                </a:solidFill>
              </a:rPr>
              <a:t>만원 이상 공인인증서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인증 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9292"/>
              </p:ext>
            </p:extLst>
          </p:nvPr>
        </p:nvGraphicFramePr>
        <p:xfrm>
          <a:off x="7381892" y="3308240"/>
          <a:ext cx="2303463" cy="153009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인증 완료 후 확인 페이지 이동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(55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서비스종료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(33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94557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인증 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889104" y="5674065"/>
            <a:ext cx="792088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5745088" y="54678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6204" y="4548381"/>
            <a:ext cx="456839" cy="24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441"/>
          <p:cNvSpPr>
            <a:spLocks noChangeArrowheads="1"/>
          </p:cNvSpPr>
          <p:nvPr/>
        </p:nvSpPr>
        <p:spPr bwMode="auto">
          <a:xfrm>
            <a:off x="1436067" y="4326048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" name="Oval 441"/>
          <p:cNvSpPr>
            <a:spLocks noChangeArrowheads="1"/>
          </p:cNvSpPr>
          <p:nvPr/>
        </p:nvSpPr>
        <p:spPr bwMode="auto">
          <a:xfrm>
            <a:off x="1934501" y="4315696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5100" y="4548381"/>
            <a:ext cx="456839" cy="24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11352"/>
            <a:ext cx="6264696" cy="47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Sps-05-05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</a:t>
            </a:r>
            <a:r>
              <a:rPr lang="ko-KR" altLang="en-US" sz="1200" b="1" dirty="0">
                <a:solidFill>
                  <a:schemeClr val="tx1"/>
                </a:solidFill>
              </a:rPr>
              <a:t>간편결제 결제 </a:t>
            </a:r>
            <a:r>
              <a:rPr lang="en-US" altLang="ko-KR" sz="1200" b="1" dirty="0">
                <a:solidFill>
                  <a:schemeClr val="tx1"/>
                </a:solidFill>
              </a:rPr>
              <a:t>30</a:t>
            </a:r>
            <a:r>
              <a:rPr lang="ko-KR" altLang="en-US" sz="1200" b="1" dirty="0">
                <a:solidFill>
                  <a:schemeClr val="tx1"/>
                </a:solidFill>
              </a:rPr>
              <a:t>만원 이상 공인인증서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취소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03853"/>
              </p:ext>
            </p:extLst>
          </p:nvPr>
        </p:nvGraphicFramePr>
        <p:xfrm>
          <a:off x="7381892" y="3308240"/>
          <a:ext cx="2303463" cy="1228344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페이지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611466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결제시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공인인증서 인증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취소시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팝업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745088" y="5698779"/>
            <a:ext cx="936104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5601072" y="55172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11352"/>
            <a:ext cx="6264696" cy="47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Sps-05-06 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(30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만원 이상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30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만원 이상 결제완료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89985"/>
              </p:ext>
            </p:extLst>
          </p:nvPr>
        </p:nvGraphicFramePr>
        <p:xfrm>
          <a:off x="7381892" y="3308240"/>
          <a:ext cx="2303463" cy="1379220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결제 완료 후 서비스 종료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44413"/>
              </p:ext>
            </p:extLst>
          </p:nvPr>
        </p:nvGraphicFramePr>
        <p:xfrm>
          <a:off x="7364445" y="1348371"/>
          <a:ext cx="2303463" cy="1637652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1637652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이상 결제완료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216696" y="4453588"/>
            <a:ext cx="587523" cy="2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441"/>
          <p:cNvSpPr>
            <a:spLocks noChangeArrowheads="1"/>
          </p:cNvSpPr>
          <p:nvPr/>
        </p:nvSpPr>
        <p:spPr bwMode="auto">
          <a:xfrm>
            <a:off x="2033624" y="4263803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2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07364"/>
            <a:ext cx="6264695" cy="47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Sps-01-04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회원조회 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</a:t>
            </a:r>
            <a:r>
              <a:rPr lang="ko-KR" altLang="en-US" sz="14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앱카드인증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)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회원조회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앱카드인증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27613"/>
              </p:ext>
            </p:extLst>
          </p:nvPr>
        </p:nvGraphicFramePr>
        <p:xfrm>
          <a:off x="7381892" y="2329796"/>
          <a:ext cx="2303463" cy="1772412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 선택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국번 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3~4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주민등록번호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뒷자리로 회원여부 판별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28190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앱카드를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이용한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회원조회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72986" y="3860669"/>
            <a:ext cx="1631393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1712640" y="3667624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850926" y="4121270"/>
            <a:ext cx="2021954" cy="459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1509498"/>
            <a:ext cx="6264696" cy="47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Sps-02-01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신규가입 회원정보 입력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신규가입 회원정보 입력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03141"/>
              </p:ext>
            </p:extLst>
          </p:nvPr>
        </p:nvGraphicFramePr>
        <p:xfrm>
          <a:off x="7381892" y="1939299"/>
          <a:ext cx="2303464" cy="4776216"/>
        </p:xfrm>
        <a:graphic>
          <a:graphicData uri="http://schemas.openxmlformats.org/drawingml/2006/table">
            <a:tbl>
              <a:tblPr/>
              <a:tblGrid>
                <a:gridCol w="355600"/>
                <a:gridCol w="1391972"/>
                <a:gridCol w="555892"/>
              </a:tblGrid>
              <a:tr h="205674">
                <a:tc gridSpan="3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58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 앞자리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숫자만 입력 허용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158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카드를 위한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체크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94024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유효기간 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158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CVC( 3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아멕스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4DBC( 4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158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카드비밀번호 앞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자리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670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6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페이지에서 입력된 휴대폰번호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Auto Filling 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 후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다른번호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입력 가능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9143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인증번호 받기 후 휴대폰 인증번호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6097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받기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주민등록번호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카드번호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9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</a:p>
                    <a:p>
                      <a:pPr marL="171450" marR="0" lvl="0" indent="-17145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휴대폰번호 및 통신사 정합성 체크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오류시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이동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25627"/>
              </p:ext>
            </p:extLst>
          </p:nvPr>
        </p:nvGraphicFramePr>
        <p:xfrm>
          <a:off x="7364445" y="1348371"/>
          <a:ext cx="2303463" cy="568461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568461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신규가입 페이지 회원정보 입력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40180" y="2908468"/>
            <a:ext cx="87026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41"/>
          <p:cNvSpPr>
            <a:spLocks noChangeArrowheads="1"/>
          </p:cNvSpPr>
          <p:nvPr/>
        </p:nvSpPr>
        <p:spPr bwMode="auto">
          <a:xfrm>
            <a:off x="1712640" y="2780928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64" y="3140968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36252" y="3356992"/>
            <a:ext cx="11725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36252" y="3591119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4864" y="3591119"/>
            <a:ext cx="468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40180" y="3823443"/>
            <a:ext cx="217671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840181" y="4054750"/>
            <a:ext cx="6645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441"/>
          <p:cNvSpPr>
            <a:spLocks noChangeArrowheads="1"/>
          </p:cNvSpPr>
          <p:nvPr/>
        </p:nvSpPr>
        <p:spPr bwMode="auto">
          <a:xfrm>
            <a:off x="3380119" y="3014649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0" name="Oval 441"/>
          <p:cNvSpPr>
            <a:spLocks noChangeArrowheads="1"/>
          </p:cNvSpPr>
          <p:nvPr/>
        </p:nvSpPr>
        <p:spPr bwMode="auto">
          <a:xfrm>
            <a:off x="1712640" y="3248370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21" name="Oval 441"/>
          <p:cNvSpPr>
            <a:spLocks noChangeArrowheads="1"/>
          </p:cNvSpPr>
          <p:nvPr/>
        </p:nvSpPr>
        <p:spPr bwMode="auto">
          <a:xfrm>
            <a:off x="1712640" y="3482091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22" name="Oval 441"/>
          <p:cNvSpPr>
            <a:spLocks noChangeArrowheads="1"/>
          </p:cNvSpPr>
          <p:nvPr/>
        </p:nvSpPr>
        <p:spPr bwMode="auto">
          <a:xfrm>
            <a:off x="3380119" y="3517484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23" name="Oval 441"/>
          <p:cNvSpPr>
            <a:spLocks noChangeArrowheads="1"/>
          </p:cNvSpPr>
          <p:nvPr/>
        </p:nvSpPr>
        <p:spPr bwMode="auto">
          <a:xfrm>
            <a:off x="1712640" y="3715812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Oval 441"/>
          <p:cNvSpPr>
            <a:spLocks noChangeArrowheads="1"/>
          </p:cNvSpPr>
          <p:nvPr/>
        </p:nvSpPr>
        <p:spPr bwMode="auto">
          <a:xfrm>
            <a:off x="1712640" y="3949532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1260" y="4054750"/>
            <a:ext cx="10735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441"/>
          <p:cNvSpPr>
            <a:spLocks noChangeArrowheads="1"/>
          </p:cNvSpPr>
          <p:nvPr/>
        </p:nvSpPr>
        <p:spPr bwMode="auto">
          <a:xfrm>
            <a:off x="2408895" y="3933056"/>
            <a:ext cx="204729" cy="199548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6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98" y="1540316"/>
            <a:ext cx="626469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Sps-02-02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주민등록번호 정합성 체크</a:t>
            </a: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주민등록번호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85919"/>
              </p:ext>
            </p:extLst>
          </p:nvPr>
        </p:nvGraphicFramePr>
        <p:xfrm>
          <a:off x="7381892" y="2329796"/>
          <a:ext cx="2303463" cy="16215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98279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주민등록번호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928160" y="5733256"/>
            <a:ext cx="725810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789873" y="5600540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65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36" y="1523840"/>
            <a:ext cx="6264695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33450" y="569913"/>
            <a:ext cx="89487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defRPr/>
            </a:pPr>
            <a:r>
              <a:rPr lang="en-US" altLang="ko-KR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Sps-02-03 </a:t>
            </a:r>
            <a:r>
              <a:rPr lang="ko-KR" altLang="en-US" sz="14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간편결제 카드번호 정합성 체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크</a:t>
            </a:r>
            <a:endParaRPr lang="ko-KR" altLang="en-GB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2406" y="1142984"/>
            <a:ext cx="6429420" cy="3418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■ 간편결제 카드번호 정합성 체크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8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41805"/>
              </p:ext>
            </p:extLst>
          </p:nvPr>
        </p:nvGraphicFramePr>
        <p:xfrm>
          <a:off x="7381892" y="2329796"/>
          <a:ext cx="2303463" cy="1621536"/>
        </p:xfrm>
        <a:graphic>
          <a:graphicData uri="http://schemas.openxmlformats.org/drawingml/2006/table">
            <a:tbl>
              <a:tblPr/>
              <a:tblGrid>
                <a:gridCol w="355600"/>
                <a:gridCol w="1947863"/>
              </a:tblGrid>
              <a:tr h="215252">
                <a:tc gridSpan="2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! Comment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252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닫히고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현 화면 유지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Group 4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35043"/>
              </p:ext>
            </p:extLst>
          </p:nvPr>
        </p:nvGraphicFramePr>
        <p:xfrm>
          <a:off x="7364445" y="1348371"/>
          <a:ext cx="2303463" cy="848397"/>
        </p:xfrm>
        <a:graphic>
          <a:graphicData uri="http://schemas.openxmlformats.org/drawingml/2006/table">
            <a:tbl>
              <a:tblPr/>
              <a:tblGrid>
                <a:gridCol w="2303463"/>
              </a:tblGrid>
              <a:tr h="848397">
                <a:tc>
                  <a:txBody>
                    <a:bodyPr/>
                    <a:lstStyle/>
                    <a:p>
                      <a:pPr marL="0" marR="0" lvl="0" indent="0" algn="l" defTabSz="12176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●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간편결제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인증번호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카드번호 정합성 체크 오류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알럿창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84144" y="5677724"/>
            <a:ext cx="864096" cy="301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441"/>
          <p:cNvSpPr>
            <a:spLocks noChangeArrowheads="1"/>
          </p:cNvSpPr>
          <p:nvPr/>
        </p:nvSpPr>
        <p:spPr bwMode="auto">
          <a:xfrm>
            <a:off x="5601072" y="5517232"/>
            <a:ext cx="276573" cy="265432"/>
          </a:xfrm>
          <a:prstGeom prst="ellipse">
            <a:avLst/>
          </a:prstGeom>
          <a:solidFill>
            <a:schemeClr val="tx2">
              <a:alpha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91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Lk">
  <a:themeElements>
    <a:clrScheme name="SK C&amp;C Consulting">
      <a:dk1>
        <a:srgbClr val="000000"/>
      </a:dk1>
      <a:lt1>
        <a:srgbClr val="FFFFFF"/>
      </a:lt1>
      <a:dk2>
        <a:srgbClr val="004785"/>
      </a:dk2>
      <a:lt2>
        <a:srgbClr val="808080"/>
      </a:lt2>
      <a:accent1>
        <a:srgbClr val="3E7898"/>
      </a:accent1>
      <a:accent2>
        <a:srgbClr val="C0D8E6"/>
      </a:accent2>
      <a:accent3>
        <a:srgbClr val="FFFFFF"/>
      </a:accent3>
      <a:accent4>
        <a:srgbClr val="003B71"/>
      </a:accent4>
      <a:accent5>
        <a:srgbClr val="AFBECA"/>
      </a:accent5>
      <a:accent6>
        <a:srgbClr val="AEC4D0"/>
      </a:accent6>
      <a:hlink>
        <a:srgbClr val="6EA5C4"/>
      </a:hlink>
      <a:folHlink>
        <a:srgbClr val="C0C0C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6308</TotalTime>
  <Words>3403</Words>
  <Application>Microsoft Office PowerPoint</Application>
  <PresentationFormat>A4 용지(210x297mm)</PresentationFormat>
  <Paragraphs>730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iLk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Hee</dc:creator>
  <cp:lastModifiedBy>ILK03</cp:lastModifiedBy>
  <cp:revision>313</cp:revision>
  <dcterms:created xsi:type="dcterms:W3CDTF">2013-11-21T11:50:38Z</dcterms:created>
  <dcterms:modified xsi:type="dcterms:W3CDTF">2014-03-31T08:41:51Z</dcterms:modified>
</cp:coreProperties>
</file>